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21"/>
  </p:handoutMasterIdLst>
  <p:sldIdLst>
    <p:sldId id="256" r:id="rId2"/>
    <p:sldId id="269" r:id="rId3"/>
    <p:sldId id="272" r:id="rId4"/>
    <p:sldId id="279" r:id="rId5"/>
    <p:sldId id="280" r:id="rId6"/>
    <p:sldId id="257" r:id="rId7"/>
    <p:sldId id="260" r:id="rId8"/>
    <p:sldId id="263" r:id="rId9"/>
    <p:sldId id="271" r:id="rId10"/>
    <p:sldId id="281" r:id="rId11"/>
    <p:sldId id="282" r:id="rId12"/>
    <p:sldId id="259" r:id="rId13"/>
    <p:sldId id="262" r:id="rId14"/>
    <p:sldId id="273" r:id="rId15"/>
    <p:sldId id="265" r:id="rId16"/>
    <p:sldId id="266" r:id="rId17"/>
    <p:sldId id="268" r:id="rId18"/>
    <p:sldId id="277" r:id="rId19"/>
    <p:sldId id="284" r:id="rId20"/>
  </p:sldIdLst>
  <p:sldSz cx="9144000" cy="6858000" type="screen4x3"/>
  <p:notesSz cx="6889750" cy="100203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90" autoAdjust="0"/>
    <p:restoredTop sz="87377" autoAdjust="0"/>
  </p:normalViewPr>
  <p:slideViewPr>
    <p:cSldViewPr>
      <p:cViewPr varScale="1">
        <p:scale>
          <a:sx n="76" d="100"/>
          <a:sy n="76" d="100"/>
        </p:scale>
        <p:origin x="-167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8132B-6BDF-4433-8AB4-79CFE0D1230D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A9EC6-41F5-4F5F-9373-FF4D949CFF4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l-GR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- Ορθογώνιο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- Ορθογώνιο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- Ευθεία γραμμή σύνδεσης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- Ευθεία γραμμή σύνδεσης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- Ευθεία γραμμή σύνδεσης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- Ορθογώνιο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- Έλλειψη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Έλλειψη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- Έλλειψη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- Έλλειψη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- Έλλειψη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l-GR"/>
          </a:p>
        </p:txBody>
      </p:sp>
      <p:sp>
        <p:nvSpPr>
          <p:cNvPr id="9" name="8 - Ορθογώνιο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- Ευθεία γραμμή σύνδεσης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- Ευθεία γραμμή σύνδεσης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- Ορθογώνιο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- Έλλειψη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- Έλλειψη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- Έλλειψη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- Έλλειψη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Έλλειψη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- Ευθεία γραμμή σύνδεσης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2" name="11 - Θέση κειμένου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4" name="13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Περιεχόμενο με λεζάντ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- Θέση περιεχομένου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1" name="20 - Θέση ημερομηνίας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22" name="21 - Θέση αριθμού διαφάνειας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3" name="22 - Θέση υποσέλιδου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- Ευθεία γραμμή σύνδεσης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- Ευθεία γραμμή σύνδεσης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18" name="17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1" name="20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- Ευθεία γραμμή σύνδεσης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342CEA3-3058-4D43-AE35-B3DA76CB4003}" type="datetimeFigureOut">
              <a:rPr lang="el-GR" smtClean="0"/>
              <a:pPr/>
              <a:t>22/5/2025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- Ορθογώνιο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Ευθεία γραμμή σύνδεσης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- Έλλειψη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3F1D1C4-C2D9-4231-9FB2-B2D9D97AA41D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rtiraparis.com/el/nea/parisi-2024-olympiakoi-agones/articles/317893-agalmata-gia-ten-telete-enarxes-poies-einai-oi-10-gynaikes-pou-timontai-ston-sekouan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1928794" y="1785926"/>
            <a:ext cx="6529406" cy="1714512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>
                <a:solidFill>
                  <a:srgbClr val="FF0000"/>
                </a:solidFill>
              </a:rPr>
              <a:t>ΠΑΓΚΟΣΜΙΑ ΗΜΕΡΑ ΓΑΛΛΟΦΩΝΙΑΣ ΚΑΙ ΕΝΕΡΓΟΣ ΠΟΛΙΤΕΙΟΤΗΤΑ </a:t>
            </a:r>
            <a:r>
              <a:rPr lang="el-GR" dirty="0" smtClean="0"/>
              <a:t/>
            </a:r>
            <a:br>
              <a:rPr lang="el-GR" dirty="0" smtClean="0"/>
            </a:br>
            <a:endParaRPr lang="el-GR" dirty="0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2286000" y="3286124"/>
            <a:ext cx="6429404" cy="3357586"/>
          </a:xfrm>
        </p:spPr>
        <p:txBody>
          <a:bodyPr>
            <a:normAutofit/>
          </a:bodyPr>
          <a:lstStyle/>
          <a:p>
            <a:pPr algn="ctr"/>
            <a:r>
              <a:rPr lang="el-GR" sz="2300" dirty="0" smtClean="0">
                <a:solidFill>
                  <a:schemeClr val="tx1"/>
                </a:solidFill>
              </a:rPr>
              <a:t>«Αξιοποίηση της Παγκόσμιας Ημέρας της Γαλλοφωνίας  στο πλαίσιο της εφαρμογής του Π.Σ. για την Ενίσχυση της Ενεργού Πολιτειότητας στην Πρωτοβάθμια &amp; </a:t>
            </a:r>
            <a:r>
              <a:rPr lang="el-GR" sz="2300" dirty="0" err="1" smtClean="0">
                <a:solidFill>
                  <a:schemeClr val="tx1"/>
                </a:solidFill>
              </a:rPr>
              <a:t>Δευτερροβάθμια</a:t>
            </a:r>
            <a:r>
              <a:rPr lang="el-GR" sz="2300" dirty="0" smtClean="0">
                <a:solidFill>
                  <a:schemeClr val="tx1"/>
                </a:solidFill>
              </a:rPr>
              <a:t> Εκπαίδευση»</a:t>
            </a:r>
          </a:p>
          <a:p>
            <a:r>
              <a:rPr lang="el-GR" dirty="0" smtClean="0">
                <a:solidFill>
                  <a:schemeClr val="tx1"/>
                </a:solidFill>
              </a:rPr>
              <a:t>ΜΑΙΟΣ 2025</a:t>
            </a:r>
          </a:p>
          <a:p>
            <a:r>
              <a:rPr lang="el-GR" dirty="0" smtClean="0">
                <a:solidFill>
                  <a:schemeClr val="tx1"/>
                </a:solidFill>
              </a:rPr>
              <a:t>Αντωνία </a:t>
            </a:r>
            <a:r>
              <a:rPr lang="el-GR" dirty="0" err="1" smtClean="0">
                <a:solidFill>
                  <a:schemeClr val="tx1"/>
                </a:solidFill>
              </a:rPr>
              <a:t>Κοκοτσάκη</a:t>
            </a:r>
            <a:endParaRPr lang="el-GR" dirty="0" smtClean="0">
              <a:solidFill>
                <a:schemeClr val="tx1"/>
              </a:solidFill>
            </a:endParaRPr>
          </a:p>
          <a:p>
            <a:r>
              <a:rPr lang="el-GR" dirty="0" smtClean="0">
                <a:solidFill>
                  <a:schemeClr val="tx1"/>
                </a:solidFill>
              </a:rPr>
              <a:t>Σ.Ε. Γαλλικής Γλώσσας  Ηρακλείου</a:t>
            </a:r>
          </a:p>
          <a:p>
            <a:endParaRPr lang="el-GR" dirty="0" smtClean="0">
              <a:solidFill>
                <a:schemeClr val="tx1"/>
              </a:solidFill>
            </a:endParaRPr>
          </a:p>
        </p:txBody>
      </p:sp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214290"/>
            <a:ext cx="3024000" cy="12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Τίτλος"/>
          <p:cNvSpPr>
            <a:spLocks noGrp="1"/>
          </p:cNvSpPr>
          <p:nvPr>
            <p:ph type="title"/>
          </p:nvPr>
        </p:nvSpPr>
        <p:spPr>
          <a:xfrm>
            <a:off x="142844" y="274638"/>
            <a:ext cx="864399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« Je m’éduque, donc j’agis</a:t>
            </a:r>
            <a:r>
              <a:rPr lang="el-G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!</a:t>
            </a:r>
            <a:r>
              <a:rPr lang="fr-F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 »  </a:t>
            </a:r>
            <a:endParaRPr lang="el-GR" sz="5300" b="1" dirty="0">
              <a:solidFill>
                <a:srgbClr val="C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" name="3 - Θέση περιεχομένου" descr="drapeau-pays-francophonie.jpg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1714480" y="1857364"/>
            <a:ext cx="5278498" cy="396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571480"/>
            <a:ext cx="80724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l-GR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Πώς η Παγκόσμια </a:t>
            </a:r>
            <a:r>
              <a:rPr lang="el-GR" sz="3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</a:t>
            </a: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μέρα</a:t>
            </a:r>
            <a:r>
              <a:rPr kumimoji="0" lang="el-GR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της Γαλλοφωνίας</a:t>
            </a:r>
            <a:r>
              <a:rPr kumimoji="0" lang="el-GR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μπορεί να λειτουργήσει ως </a:t>
            </a:r>
            <a:r>
              <a:rPr kumimoji="0" lang="el-GR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παιδαγωγικό εργαλείο</a:t>
            </a: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συνδέοντας το σχολείο με τον κόσμο και ενισχύοντας την ενεργό </a:t>
            </a:r>
            <a:r>
              <a:rPr kumimoji="0" lang="el-GR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kumimoji="0" lang="el-GR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των μαθητών και μαθητριών μας;</a:t>
            </a:r>
            <a:r>
              <a:rPr kumimoji="0" lang="el-G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/>
          <a:lstStyle/>
          <a:p>
            <a:r>
              <a:rPr lang="fr-FR" b="1" dirty="0" smtClean="0">
                <a:solidFill>
                  <a:srgbClr val="C00000"/>
                </a:solidFill>
              </a:rPr>
              <a:t>LA FRANCOPHONIE EN CHIFFRES</a:t>
            </a:r>
            <a:endParaRPr lang="el-GR" b="1" dirty="0">
              <a:solidFill>
                <a:srgbClr val="C00000"/>
              </a:solidFill>
            </a:endParaRPr>
          </a:p>
        </p:txBody>
      </p:sp>
      <p:pic>
        <p:nvPicPr>
          <p:cNvPr id="4" name="3 - Θέση περιεχομένου" descr="Στιγμιότυπο οθόνης 2025-05-04 114436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1643050"/>
            <a:ext cx="8715404" cy="38025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Στιγμιότυπο οθόνης 2025-05-04 115952.png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4293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6500826" y="0"/>
            <a:ext cx="2221596" cy="1008000"/>
          </a:xfrm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42844" y="1000108"/>
            <a:ext cx="8643998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el-GR" sz="14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</a:t>
            </a:r>
            <a:r>
              <a:rPr kumimoji="0" lang="el-GR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20 Μαρτίου 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είναι η Παγκόσμια Ημέρα Γαλλοφωνίας καθώς στις 20 Μαρτίου 1970 ιδρύθηκε ο </a:t>
            </a:r>
            <a:r>
              <a:rPr kumimoji="0" lang="el-GR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Διεθνής Οργανισμός Γαλλοφωνίας.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 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l-GR" dirty="0" smtClean="0">
              <a:solidFill>
                <a:srgbClr val="202122"/>
              </a:solidFill>
              <a:ea typeface="Calibri" pitchFamily="34" charset="0"/>
              <a:cs typeface="Calibri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https://www.francophonie.org/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l-GR" b="1" u="sng" dirty="0" smtClean="0">
                <a:solidFill>
                  <a:srgbClr val="C00000"/>
                </a:solidFill>
              </a:rPr>
              <a:t>Πολύμορφη και συμπεριληπτική</a:t>
            </a:r>
            <a:r>
              <a:rPr lang="el-GR" dirty="0" smtClean="0"/>
              <a:t>, η </a:t>
            </a:r>
            <a:r>
              <a:rPr lang="el-GR" dirty="0" err="1" smtClean="0"/>
              <a:t>Γαλλοφωνία</a:t>
            </a:r>
            <a:r>
              <a:rPr lang="el-GR" dirty="0" smtClean="0"/>
              <a:t> είναι μια ζωντανή και διαρκώς διευρυνόμενη κοινότητα χωρών (320 εκατομμυρίων) και ανθρώπων των πέντε ηπείρων </a:t>
            </a:r>
            <a:r>
              <a:rPr lang="el-GR" u="sng" dirty="0" smtClean="0"/>
              <a:t>που μοιράζονται ως κοινή γλώσσα τη Γαλλική και τις αξίες που αντιπροσωπεύει.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dirty="0" smtClean="0">
              <a:solidFill>
                <a:srgbClr val="202122"/>
              </a:solidFill>
              <a:ea typeface="Calibri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l-GR" dirty="0" smtClean="0"/>
              <a:t>Έχει έδρα το </a:t>
            </a:r>
            <a:r>
              <a:rPr lang="el-GR" b="1" dirty="0" smtClean="0"/>
              <a:t>Παρίσι</a:t>
            </a:r>
            <a:r>
              <a:rPr lang="el-GR" dirty="0" smtClean="0"/>
              <a:t>. Συγκεντρώνει χώρες όπου η γαλλική γλώσσα είναι επίσημη γλώσσα ή μία από τις επίσημες ή έχει σημαντική πολιτιστική και ιστορική διαδρομή.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el-GR" dirty="0" smtClean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l-GR" dirty="0" smtClean="0">
                <a:solidFill>
                  <a:srgbClr val="202122"/>
                </a:solidFill>
                <a:ea typeface="Calibri" pitchFamily="34" charset="0"/>
                <a:cs typeface="Calibri" pitchFamily="34" charset="0"/>
              </a:rPr>
              <a:t>Ο OIF αριθμεί </a:t>
            </a:r>
            <a:r>
              <a:rPr lang="el-GR" b="1" dirty="0" smtClean="0">
                <a:solidFill>
                  <a:srgbClr val="202122"/>
                </a:solidFill>
                <a:ea typeface="Calibri" pitchFamily="34" charset="0"/>
                <a:cs typeface="Calibri" pitchFamily="34" charset="0"/>
              </a:rPr>
              <a:t>9</a:t>
            </a:r>
            <a:r>
              <a:rPr lang="fr-FR" b="1" dirty="0" smtClean="0">
                <a:solidFill>
                  <a:srgbClr val="202122"/>
                </a:solidFill>
                <a:ea typeface="Calibri" pitchFamily="34" charset="0"/>
                <a:cs typeface="Calibri" pitchFamily="34" charset="0"/>
              </a:rPr>
              <a:t>3</a:t>
            </a:r>
            <a:r>
              <a:rPr lang="el-GR" b="1" dirty="0" smtClean="0">
                <a:solidFill>
                  <a:srgbClr val="202122"/>
                </a:solidFill>
                <a:ea typeface="Calibri" pitchFamily="34" charset="0"/>
                <a:cs typeface="Calibri" pitchFamily="34" charset="0"/>
              </a:rPr>
              <a:t> κράτη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b="0" i="0" u="none" strike="noStrike" cap="none" normalizeH="0" baseline="0" dirty="0" smtClean="0">
              <a:ln>
                <a:noFill/>
              </a:ln>
              <a:solidFill>
                <a:srgbClr val="202122"/>
              </a:solidFill>
              <a:effectLst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el-GR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Η Ελλάδα  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ea typeface="Calibri" pitchFamily="34" charset="0"/>
                <a:cs typeface="Calibri" pitchFamily="34" charset="0"/>
              </a:rPr>
              <a:t>είναι πλήρες μέλος της Γαλλοφωνίας από το 2006 καθώς η χώρα μας έχει ισχυρούς πολιτιστικούς, εκπαιδευτικούς και διπλωματικούς δεσμούς με τον γαλλόφωνο κόσμο.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dirty="0" smtClean="0">
              <a:solidFill>
                <a:srgbClr val="202122"/>
              </a:solidFill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l-GR" b="0" i="0" u="none" strike="noStrike" cap="none" normalizeH="0" baseline="0" dirty="0" smtClean="0">
              <a:ln>
                <a:noFill/>
              </a:ln>
              <a:solidFill>
                <a:srgbClr val="202122"/>
              </a:solidFill>
              <a:effectLst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 rot="5400000">
            <a:off x="3351855" y="3220395"/>
            <a:ext cx="6309360" cy="417210"/>
          </a:xfrm>
        </p:spPr>
        <p:txBody>
          <a:bodyPr>
            <a:normAutofit/>
          </a:bodyPr>
          <a:lstStyle/>
          <a:p>
            <a:r>
              <a:rPr lang="fr-FR" dirty="0" smtClean="0"/>
              <a:t> </a:t>
            </a:r>
            <a:r>
              <a:rPr lang="el-GR" dirty="0" smtClean="0">
                <a:solidFill>
                  <a:srgbClr val="FF0000"/>
                </a:solidFill>
              </a:rPr>
              <a:t>Ισότητα</a:t>
            </a:r>
            <a:r>
              <a:rPr lang="fr-FR" dirty="0" smtClean="0">
                <a:solidFill>
                  <a:srgbClr val="FF0000"/>
                </a:solidFill>
              </a:rPr>
              <a:t>, </a:t>
            </a:r>
            <a:r>
              <a:rPr lang="el-GR" dirty="0" smtClean="0">
                <a:solidFill>
                  <a:srgbClr val="FF0000"/>
                </a:solidFill>
              </a:rPr>
              <a:t>Αλληλοσυμπλήρωση</a:t>
            </a:r>
            <a:r>
              <a:rPr lang="fr-FR" dirty="0" smtClean="0">
                <a:solidFill>
                  <a:srgbClr val="FF0000"/>
                </a:solidFill>
              </a:rPr>
              <a:t>, </a:t>
            </a:r>
            <a:r>
              <a:rPr lang="el-GR" dirty="0" smtClean="0">
                <a:solidFill>
                  <a:srgbClr val="FF0000"/>
                </a:solidFill>
              </a:rPr>
              <a:t>Αλληλεγγύη</a:t>
            </a:r>
            <a:r>
              <a:rPr lang="fr-FR" dirty="0" smtClean="0"/>
              <a:t>. </a:t>
            </a:r>
            <a:endParaRPr lang="el-GR" dirty="0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6715140" y="285728"/>
            <a:ext cx="2143140" cy="4983480"/>
          </a:xfrm>
        </p:spPr>
        <p:txBody>
          <a:bodyPr/>
          <a:lstStyle/>
          <a:p>
            <a:endParaRPr lang="el-GR" b="1" dirty="0" smtClean="0"/>
          </a:p>
          <a:p>
            <a:endParaRPr lang="el-GR" b="1" dirty="0" smtClean="0"/>
          </a:p>
          <a:p>
            <a:endParaRPr lang="el-GR" b="1" dirty="0" smtClean="0"/>
          </a:p>
          <a:p>
            <a:endParaRPr lang="el-GR" b="1" dirty="0" smtClean="0"/>
          </a:p>
          <a:p>
            <a:r>
              <a:rPr lang="el-GR" sz="1400" b="1" i="1" dirty="0" smtClean="0">
                <a:solidFill>
                  <a:srgbClr val="002060"/>
                </a:solidFill>
              </a:rPr>
              <a:t>Ισότητα</a:t>
            </a:r>
          </a:p>
          <a:p>
            <a:endParaRPr lang="el-GR" sz="1400" b="1" i="1" dirty="0" smtClean="0">
              <a:solidFill>
                <a:srgbClr val="002060"/>
              </a:solidFill>
            </a:endParaRPr>
          </a:p>
          <a:p>
            <a:r>
              <a:rPr lang="el-GR" sz="1400" b="1" i="1" dirty="0" smtClean="0">
                <a:solidFill>
                  <a:srgbClr val="002060"/>
                </a:solidFill>
              </a:rPr>
              <a:t>Αλληλοσυμπλήρωση</a:t>
            </a:r>
            <a:r>
              <a:rPr lang="fr-FR" sz="1400" b="1" i="1" dirty="0" smtClean="0">
                <a:solidFill>
                  <a:srgbClr val="002060"/>
                </a:solidFill>
              </a:rPr>
              <a:t> </a:t>
            </a:r>
            <a:endParaRPr lang="el-GR" sz="1400" b="1" i="1" dirty="0" smtClean="0">
              <a:solidFill>
                <a:srgbClr val="002060"/>
              </a:solidFill>
            </a:endParaRPr>
          </a:p>
          <a:p>
            <a:endParaRPr lang="el-GR" sz="1400" b="1" i="1" dirty="0" smtClean="0">
              <a:solidFill>
                <a:srgbClr val="002060"/>
              </a:solidFill>
            </a:endParaRPr>
          </a:p>
          <a:p>
            <a:r>
              <a:rPr lang="el-GR" sz="1400" b="1" i="1" dirty="0" smtClean="0">
                <a:solidFill>
                  <a:srgbClr val="002060"/>
                </a:solidFill>
              </a:rPr>
              <a:t>Αλληλεγγύη</a:t>
            </a:r>
            <a:endParaRPr lang="el-GR" sz="2000" b="1" i="1" dirty="0">
              <a:solidFill>
                <a:srgbClr val="002060"/>
              </a:solidFill>
            </a:endParaRPr>
          </a:p>
        </p:txBody>
      </p:sp>
      <p:pic>
        <p:nvPicPr>
          <p:cNvPr id="5" name="4 - Θέση περιεχομένου" descr="C:\Users\akoko\OneDrive\Υπολογιστής\αρχείο λήψης.pn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5500726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Τίτλος 6"/>
          <p:cNvSpPr>
            <a:spLocks noGrp="1"/>
          </p:cNvSpPr>
          <p:nvPr>
            <p:ph type="title"/>
          </p:nvPr>
        </p:nvSpPr>
        <p:spPr>
          <a:xfrm>
            <a:off x="467544" y="1000108"/>
            <a:ext cx="8176422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el-GR" sz="24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ΑΞΙΕΣ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ΠΟΥ ΠΡΕΣΒΕΥΕΙ Η ΓΑΛΛΟΦΩΝΙΑ - </a:t>
            </a:r>
            <a:r>
              <a:rPr lang="el-GR" sz="24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ΣΥΝΔΕΣΗ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ΤΗΣ ΠΑΓΚΟΣΜΙΑΣ ΗΜΕΡΑΣ ΓΑΛΛΟΦΩΝΙΑΣ ΜΕ ΕΝΕΡΓΟ ΠΟΛΙΤΕΙΟΤΗΤΑ</a:t>
            </a:r>
            <a:endParaRPr lang="el-GR" sz="24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209" y="260648"/>
            <a:ext cx="2100269" cy="792000"/>
          </a:xfrm>
          <a:prstGeom prst="rect">
            <a:avLst/>
          </a:prstGeom>
        </p:spPr>
      </p:pic>
      <p:sp>
        <p:nvSpPr>
          <p:cNvPr id="10" name="Ορθογώνιο 9"/>
          <p:cNvSpPr/>
          <p:nvPr/>
        </p:nvSpPr>
        <p:spPr>
          <a:xfrm>
            <a:off x="285720" y="2056686"/>
            <a:ext cx="841188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Παγκόσμια Ημέρα </a:t>
            </a:r>
            <a:r>
              <a:rPr lang="el-GR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Γαλλοφωνίας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προωθεί αξίες όπως η </a:t>
            </a:r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πολιτισμική ποικιλομορφία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πολυγλωσσία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προώθηση της δημοκρατίας και η προστασία των ανθρωπίνων δικαιωμάτων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συνεργασία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αλληλεγγύη και η βιώσιμη ανάπτυξη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</a:p>
          <a:p>
            <a:pPr algn="just"/>
            <a:endParaRPr lang="el-GR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Πως συνδέεται η ενεργός </a:t>
            </a:r>
            <a:r>
              <a:rPr lang="el-GR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με τις αξίες αυτές;</a:t>
            </a:r>
          </a:p>
          <a:p>
            <a:endParaRPr lang="el-GR" b="1" dirty="0">
              <a:solidFill>
                <a:srgbClr val="20212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l-GR" sz="2000" b="1" u="sng" dirty="0" smtClean="0">
                <a:solidFill>
                  <a:srgbClr val="20212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l-GR" sz="2000" b="1" u="sng" dirty="0">
                <a:solidFill>
                  <a:srgbClr val="20212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 Διαπολιτισμικός Διάλογος και </a:t>
            </a:r>
            <a:r>
              <a:rPr lang="el-GR" sz="2000" b="1" u="sng" dirty="0" smtClean="0">
                <a:solidFill>
                  <a:srgbClr val="20212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Κατανόηση</a:t>
            </a:r>
            <a:r>
              <a:rPr lang="el-GR" sz="2000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</a:t>
            </a:r>
            <a:r>
              <a:rPr lang="el-GR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ενθαρρύνει την επαφή με διαφορετικούς πολιτισμούς και τη </a:t>
            </a: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διαπολιτισμική επικοινωνία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l-GR" sz="2000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στοιχείο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που είναι ζωτικής σημασίας για την καλλιέργεια ενεργών και ενημερωμένων πολιτών.</a:t>
            </a:r>
          </a:p>
          <a:p>
            <a:pPr algn="just"/>
            <a:endParaRPr lang="el-GR" sz="2000" dirty="0">
              <a:solidFill>
                <a:srgbClr val="20212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r>
              <a:rPr lang="el-GR" sz="2000" b="1" u="sng" dirty="0">
                <a:latin typeface="Calibri" pitchFamily="34" charset="0"/>
                <a:ea typeface="Calibri" pitchFamily="34" charset="0"/>
                <a:cs typeface="Calibri" pitchFamily="34" charset="0"/>
              </a:rPr>
              <a:t>2. Δημοκρατικές </a:t>
            </a:r>
            <a:r>
              <a:rPr lang="el-GR" sz="2000" b="1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Αξίες</a:t>
            </a:r>
            <a:r>
              <a:rPr lang="el-GR" sz="2000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Ο Διεθνής Οργανισμός Γαλλοφωνίας (OIF) προάγει τη </a:t>
            </a: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δημοκρατία, τα ανθρώπινα δικαιώματα και τη βιώσιμη ανάπτυξη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. Οι ενεργοί πολίτες συμμετέχουν σε κοινωνικές και πολιτικές διαδικασίες, υπερασπίζοντας αυτά τα ιδανικά.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="" xmlns:p14="http://schemas.microsoft.com/office/powerpoint/2010/main" val="15321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Τίτλος 6"/>
          <p:cNvSpPr>
            <a:spLocks noGrp="1"/>
          </p:cNvSpPr>
          <p:nvPr>
            <p:ph type="title"/>
          </p:nvPr>
        </p:nvSpPr>
        <p:spPr>
          <a:xfrm>
            <a:off x="467544" y="1142984"/>
            <a:ext cx="8176422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el-GR" sz="24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ΑΞΙΕΣ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ΠΟΥ ΠΡΕΣΒΕΥΕΙ Η ΓΑΛΛΟΦΩΝΙΑ - </a:t>
            </a:r>
            <a:r>
              <a:rPr lang="el-GR" sz="24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ΣΥΝΔΕΣΗ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ΤΗΣ ΠΑΓΚΟΣΜΙΑΣ ΗΜΕΡΑΣ ΓΑΛΛΟΦΩΝΙΑΣ ΜΕ ΕΝΕΡΓΟ ΠΟΛΙΤΕΙΟΤΗΤΑ</a:t>
            </a:r>
            <a:endParaRPr lang="el-GR" sz="24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208" y="260648"/>
            <a:ext cx="2291203" cy="864000"/>
          </a:xfrm>
          <a:prstGeom prst="rect">
            <a:avLst/>
          </a:prstGeom>
        </p:spPr>
      </p:pic>
      <p:sp>
        <p:nvSpPr>
          <p:cNvPr id="10" name="Ορθογώνιο 9"/>
          <p:cNvSpPr/>
          <p:nvPr/>
        </p:nvSpPr>
        <p:spPr>
          <a:xfrm>
            <a:off x="323527" y="2357430"/>
            <a:ext cx="841188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l-GR" b="1" dirty="0">
                <a:latin typeface="Calibri" panose="020F0502020204030204" pitchFamily="34" charset="0"/>
                <a:cs typeface="Calibri" panose="020F0502020204030204" pitchFamily="34" charset="0"/>
              </a:rPr>
              <a:t>. </a:t>
            </a:r>
            <a:r>
              <a:rPr lang="el-GR" sz="2000" b="1" u="sng" dirty="0">
                <a:latin typeface="Calibri" pitchFamily="34" charset="0"/>
                <a:ea typeface="Calibri" pitchFamily="34" charset="0"/>
                <a:cs typeface="Calibri" pitchFamily="34" charset="0"/>
              </a:rPr>
              <a:t>Συμμετοχή στα </a:t>
            </a:r>
            <a:r>
              <a:rPr lang="el-GR" sz="2000" b="1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Κοινά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Η ενεργός </a:t>
            </a:r>
            <a:r>
              <a:rPr lang="el-GR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απαιτεί </a:t>
            </a: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τη συμμετοχή σε τοπικές και διεθνείς πρωτοβουλίες.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Οι δράσεις της </a:t>
            </a:r>
            <a:r>
              <a:rPr lang="el-GR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γαλλοφωνίας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όπως προγράμματα εκπαίδευσης και κοινωνικής αλληλεγγύης, προσφέρουν ευκαιρίες για τέτοια συμμετοχή.</a:t>
            </a:r>
          </a:p>
          <a:p>
            <a:endParaRPr lang="el-GR" sz="20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2000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4. </a:t>
            </a:r>
            <a:r>
              <a:rPr lang="el-GR" sz="2000" b="1" u="sng" dirty="0">
                <a:latin typeface="Calibri" pitchFamily="34" charset="0"/>
                <a:ea typeface="Calibri" pitchFamily="34" charset="0"/>
                <a:cs typeface="Calibri" pitchFamily="34" charset="0"/>
              </a:rPr>
              <a:t>Πολυγλωσσία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γνώση ξένων γλωσσών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διευρύνει τις ευκαιρίες των πολιτών να συμμετέχουν σε διεθνή ζητήματα, να ανταλλάσσουν ιδέες και να κατανοούν παγκόσμιες προκλήσεις.</a:t>
            </a:r>
          </a:p>
          <a:p>
            <a:endParaRPr lang="el-GR" sz="20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2000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5.</a:t>
            </a:r>
            <a:r>
              <a:rPr lang="el-GR" sz="2000" b="1" u="sng" dirty="0">
                <a:latin typeface="Calibri" pitchFamily="34" charset="0"/>
                <a:ea typeface="Calibri" pitchFamily="34" charset="0"/>
                <a:cs typeface="Calibri" pitchFamily="34" charset="0"/>
              </a:rPr>
              <a:t> Παγκόσμια </a:t>
            </a:r>
            <a:r>
              <a:rPr lang="el-GR" sz="2000" b="1" u="sng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2000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fr-FR" sz="2000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</a:t>
            </a:r>
            <a:r>
              <a:rPr lang="el-GR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συνδέει χώρες από διαφορετικές ηπείρους, ενισχύοντας την αίσθηση ότι όλοι οι άνθρωποι είναι </a:t>
            </a: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μέρος μιας παγκόσμιας κοινότητας </a:t>
            </a: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– μια βασική πτυχή της ενεργού πολιτειότητα</a:t>
            </a:r>
            <a:r>
              <a:rPr lang="el-GR" dirty="0" smtClean="0"/>
              <a:t>ς.</a:t>
            </a:r>
          </a:p>
          <a:p>
            <a:endParaRPr lang="el-GR" dirty="0" smtClean="0">
              <a:solidFill>
                <a:srgbClr val="20212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l-GR" dirty="0"/>
          </a:p>
        </p:txBody>
      </p:sp>
    </p:spTree>
    <p:extLst>
      <p:ext uri="{BB962C8B-B14F-4D97-AF65-F5344CB8AC3E}">
        <p14:creationId xmlns="" xmlns:p14="http://schemas.microsoft.com/office/powerpoint/2010/main" val="15321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931" y="0"/>
            <a:ext cx="8229600" cy="1071546"/>
          </a:xfrm>
        </p:spPr>
        <p:txBody>
          <a:bodyPr>
            <a:normAutofit/>
          </a:bodyPr>
          <a:lstStyle/>
          <a:p>
            <a:r>
              <a:rPr lang="el-GR" sz="2000" b="1" dirty="0" smtClean="0">
                <a:solidFill>
                  <a:srgbClr val="C00000"/>
                </a:solidFill>
              </a:rPr>
              <a:t>ΑΞΙΕΣ ΠΟΥ ΠΡΕΣΒΕΥΕΙ Η ΓΑΛΛΟΦΩΝΙΑ ΣΤΟ ΠΛΑΙΣΙΟ ΤΩΝ 17 ΣΤΟΧΩΝ ΒΙΩΣΙΜΗΣ ΑΝΑΠΤΥΞΗΣ</a:t>
            </a:r>
            <a:endParaRPr sz="2000" b="1">
              <a:solidFill>
                <a:srgbClr val="C0000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2880" y="1097280"/>
          <a:ext cx="822960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3840480"/>
                <a:gridCol w="3840480"/>
              </a:tblGrid>
              <a:tr h="279400"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ΣΒΑ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Περιγραφή Στόχου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Σχετική Αξία της Γαλλοφωνίας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Μηδενική φτώχεια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mtClean="0"/>
                        <a:t>Αλληλεγγύη, Κοινωνική δικαιοσύνη</a:t>
                      </a:r>
                      <a:endParaRPr lang="el-GR" dirty="0" smtClean="0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Μηδενική πείνα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Πρόσβαση σε βασικά αγαθά, Ανθρωπισμός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Καλή υγεία και ευημερία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Ανθρώπινα δικαιώματα, Υγειονομική ισότητα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Ποιοτική εκπαίδευση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Εκπαίδευση για όλους, Πολιτισμός, Γλωσσική ποικιλομορφία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Ισότητα των φύλων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Ισότητα, Σεβασμός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Καθαρό νερό και αποχέτευση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Βιώσιμη ανάπτυξη, Περιβαλλοντική ευθύνη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Καθαρή ενέργεια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Καινοτομία, Αειφορία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Αξιοπρεπής εργασία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Οικονομική δικαιοσύνη, Σεβασμός δικαιωμάτων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080310" cy="942392"/>
          </a:xfrm>
        </p:spPr>
        <p:txBody>
          <a:bodyPr>
            <a:normAutofit fontScale="90000"/>
          </a:bodyPr>
          <a:lstStyle/>
          <a:p>
            <a:r>
              <a:rPr lang="el-GR" sz="2700" dirty="0" smtClean="0"/>
              <a:t/>
            </a:r>
            <a:br>
              <a:rPr lang="el-GR" sz="2700" dirty="0" smtClean="0"/>
            </a:br>
            <a:r>
              <a:rPr lang="el-GR" sz="2700" dirty="0" smtClean="0"/>
              <a:t/>
            </a:r>
            <a:br>
              <a:rPr lang="el-GR" sz="2700" dirty="0" smtClean="0"/>
            </a:br>
            <a:r>
              <a:rPr lang="el-GR" sz="2000" dirty="0" smtClean="0"/>
              <a:t>ΑΞΙΕΣ ΠΟΥ ΠΡΕΣΒΕΥΕΙ Η ΓΑΛΛΟΦΩΝΙΑ ΣΤΟ ΠΛΑΙΣΙΟ ΤΩΝ 17 ΣΤΟΧΩΝ ΒΙΩΣΙΜΗΣ ΑΝΑΠΤΥΞΗΣ</a:t>
            </a:r>
            <a:r>
              <a:rPr lang="el-GR" dirty="0" smtClean="0"/>
              <a:t/>
            </a:r>
            <a:br>
              <a:rPr lang="el-GR" dirty="0" smtClean="0"/>
            </a:br>
            <a:endParaRPr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2880" y="1097280"/>
          <a:ext cx="822960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3840480"/>
                <a:gridCol w="3840480"/>
              </a:tblGrid>
              <a:tr h="279400"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ΣΒΑ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Περιγραφή Στόχου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b="1"/>
                      </a:pPr>
                      <a:r>
                        <a:t>Σχετική Αξία της Γαλλοφωνίας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9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Βιομηχανία &amp; καινοτομία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Συνεργασία, Πρόοδος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10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Μείωση ανισοτήτων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Ισότητα, Πολιτισμική ενσωμάτωση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11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Βιώσιμες πόλεις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Αλληλεγγύη, Κοινοτική ζωή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12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Υπεύθυνη κατανάλωση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Περιβαλλοντική συνείδηση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13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Δράση για το κλίμα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Οικολογική συνείδηση, Ευθύνη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14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Ζωή στο νερό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Προστασία φυσικών πόρων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15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Ζωή στη στεριά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Σεβασμός στη φύση, Βιωσιμότητα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16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Ειρήνη και δικαιοσύνη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Ειρήνη, Δημοκρατία, Κράτος δικαίου</a:t>
                      </a:r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l-GR" dirty="0" smtClean="0"/>
                        <a:t>17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Συνεργασία για τους στόχους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Διεθνής συνεργασία, Αλληλεγγύη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Τίτλος"/>
          <p:cNvSpPr>
            <a:spLocks noGrp="1"/>
          </p:cNvSpPr>
          <p:nvPr>
            <p:ph type="title"/>
          </p:nvPr>
        </p:nvSpPr>
        <p:spPr>
          <a:xfrm>
            <a:off x="142844" y="142852"/>
            <a:ext cx="8572560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sz="3200" dirty="0" smtClean="0"/>
              <a:t> </a:t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3200" dirty="0" smtClean="0"/>
              <a:t/>
            </a:r>
            <a:br>
              <a:rPr lang="el-GR" sz="3200" dirty="0" smtClean="0"/>
            </a:b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ΕΝΔΕΙΚΤΙΚΕΣ ΔΡΑΣΕΙΣ ΓΙΑ ΜΑΘΗΤΕΣ ΚΑΙ ΜΑΘΗΤΡΙΕΣ 8-14 ετών</a:t>
            </a:r>
            <a:b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ΣΥΝΔΕΣΗ ΜΕ ΤΟΥΣ 17 ΣΤΟΧΟΥΣ ΒΙΩΣΙΜΗΣ ΑΝΑΠΤΥΞΗΣ</a:t>
            </a:r>
            <a:br>
              <a:rPr lang="el-GR" sz="20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l-GR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endParaRPr lang="el-GR" sz="22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2143116"/>
            <a:ext cx="746760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000" y="0"/>
            <a:ext cx="1680000" cy="7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0"/>
            <a:ext cx="2268000" cy="97200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2" y="928670"/>
            <a:ext cx="8643998" cy="184665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1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1200" b="1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1. Μηδενική φτώχεια &amp; Μηδενική πείνα (Στόχοι 1 &amp; 2)</a:t>
            </a:r>
            <a:endParaRPr kumimoji="0" lang="el-G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l-GR" sz="1200" dirty="0" smtClean="0"/>
              <a:t> </a:t>
            </a: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4282" y="928670"/>
            <a:ext cx="8929718" cy="59093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l-GR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 Μηδενική φτώχεια &amp; Μηδενική πείνα (Στόχοι 1 &amp; 2)</a:t>
            </a:r>
            <a:endParaRPr lang="el-GR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r>
              <a:rPr lang="el-GR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Δράση: “Γεύμα Αλληλεγγύης”</a:t>
            </a:r>
          </a:p>
          <a:p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Τα παιδιά οργανώνουν μια δράση συλλογής τροφίμων για οικογένειες που έχουν ανάγκη.</a:t>
            </a:r>
          </a:p>
          <a:p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Ετοιμάζουν υγιεινά 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σνακ με </a:t>
            </a:r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βάση παραδοσιακές συνταγές από γαλλόφωνες χώρες.</a:t>
            </a:r>
          </a:p>
          <a:p>
            <a:r>
              <a:rPr lang="el-GR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2. Καλή υγεία και ευημερία (Στόχος 3)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b="0" i="0" u="sng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1" i="0" u="sng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Δράση: “Υγιεινός Μαραθώνιος”</a:t>
            </a:r>
            <a:endParaRPr kumimoji="0" lang="el-GR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Δημιουργούν ένα πρόγραμμα με καθημερινές υγιεινές συνήθειες (άσκηση, διατροφή).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Μαθαίνουν παραδοσιακά παιχνίδια από γαλλόφωνες χώρες που προάγουν τη φυσική 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δραστηριότητα</a:t>
            </a:r>
            <a:r>
              <a:rPr kumimoji="0" lang="el-GR" b="0" i="0" u="none" strike="noStrike" cap="none" normalizeH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(πχ. </a:t>
            </a:r>
            <a:r>
              <a:rPr kumimoji="0" lang="fr-FR" b="0" i="0" u="none" strike="noStrike" cap="none" normalizeH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Pétanque)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⸻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3. Ποιοτική Εκπαίδευση (Στόχος 4)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b="0" i="0" u="sng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1" i="0" u="sng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Δράση: “Μια τάξη, πολλές γλώσσες”</a:t>
            </a:r>
            <a:endParaRPr kumimoji="0" lang="el-GR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Οι μαθητές εξερευνούν διαφορετικές γλώσσες και πολιτισμούς (π.χ. γαλλικές λέξεις που υπάρχουν στα ελληνικά).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Φτιάχνουν αφίσες για το δικαίωμα στην εκπαίδευση και τη σημασία της πολυγλωσσίας.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⸻</a:t>
            </a:r>
            <a:endParaRPr kumimoji="0" lang="el-G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0"/>
            <a:ext cx="2268000" cy="97200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2" y="928670"/>
            <a:ext cx="8643998" cy="184665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1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1200" b="1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1. Μηδενική φτώχεια &amp; Μηδενική πείνα (Στόχοι 1 &amp; 2)</a:t>
            </a:r>
            <a:endParaRPr kumimoji="0" lang="el-G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l-GR" sz="1200" dirty="0" smtClean="0"/>
              <a:t> </a:t>
            </a: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4282" y="1000108"/>
            <a:ext cx="8929718" cy="5509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4. Ισότητα των φύλων (Στόχος 5)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1" i="0" u="sng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Δράση: “Ήρωες &amp; Ηρωίδες”</a:t>
            </a:r>
            <a:endParaRPr kumimoji="0" lang="el-GR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Μαθαίνουν για σημαντικές γυναίκες από γαλλόφωνες χώρες (π.χ. </a:t>
            </a:r>
            <a:r>
              <a:rPr lang="fr-FR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Simone Veil, Marie Curie, 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Paulette </a:t>
            </a:r>
            <a:r>
              <a:rPr lang="en-US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Nardal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,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Simone de 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Beauvoir…</a:t>
            </a: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https://</a:t>
            </a:r>
            <a:r>
              <a:rPr lang="en-US" dirty="0" smtClean="0">
                <a:latin typeface="Calibri" pitchFamily="34" charset="0"/>
                <a:ea typeface="Calibri" pitchFamily="34" charset="0"/>
                <a:cs typeface="Calibri" pitchFamily="34" charset="0"/>
                <a:hlinkClick r:id="rId3"/>
              </a:rPr>
              <a:t>www.sortiraparis.com/el/nea/parisi-2024-olympiakoi-agones/articles/317893-agalmata-gia-ten-telete-enarxes-poies-einai-oi-10-gynaikes-pou-timontai-ston-sekouana</a:t>
            </a:r>
            <a:endParaRPr lang="en-US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</a:t>
            </a: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Δημιουργούν ιστορίες ή </a:t>
            </a:r>
            <a:r>
              <a:rPr kumimoji="0" lang="el-GR" sz="2000" b="0" i="0" u="none" strike="noStrike" cap="none" normalizeH="0" baseline="0" dirty="0" err="1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κόμικ</a:t>
            </a: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που προωθούν την ισότητα των φύλων.</a:t>
            </a: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⸻</a:t>
            </a: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2000" b="1" dirty="0" smtClean="0">
              <a:solidFill>
                <a:srgbClr val="1D2228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5. Κλιματική δράση &amp; Προστασία του περιβάλλοντος (Στόχοι 13, 14 Ζωή στο νερό, 15 Ζωή στη στεριά)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1" i="0" u="sng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Δράση: “Πράσινη αποστολή”</a:t>
            </a:r>
            <a:endParaRPr kumimoji="0" lang="el-GR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Φυτεύουν δέντρα στο σχολείο ή καθαρίζουν ένα πάρκο.</a:t>
            </a: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 Μαθαίνουν πώς το κλίμα επηρεάζει γαλλόφωνες χώρες, π.χ. τις νησιωτικές χώρες του Ειρηνικού.</a:t>
            </a: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0"/>
            <a:ext cx="2268000" cy="97200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928670"/>
            <a:ext cx="8858312" cy="15696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l-GR" sz="1200" dirty="0" smtClean="0"/>
              <a:t> </a:t>
            </a: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14282" y="857232"/>
            <a:ext cx="8643998" cy="52629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l-GR" sz="20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</a:t>
            </a: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 «Μουσικό Ταξίδι στη </a:t>
            </a:r>
            <a:r>
              <a:rPr kumimoji="0" lang="el-GR" sz="2000" b="1" i="0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</a:t>
            </a: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» (Στόχοι 11: Βιώσιμες Πόλεις &amp; Κοινότητες &amp; Στόχος 17:</a:t>
            </a:r>
            <a:r>
              <a:rPr kumimoji="0" lang="el-GR" sz="20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Συνεργασία για τους στόχους</a:t>
            </a: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 </a:t>
            </a:r>
            <a:r>
              <a:rPr kumimoji="0" lang="el-GR" sz="2000" i="0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Οι μαθητές μαθαίνουν τραγούδια από διαφορετικές γαλλόφωνες χώρες και ερευνούν το κοινωνικό τους μήνυμα.</a:t>
            </a:r>
            <a:endParaRPr kumimoji="0" lang="el-GR" sz="20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 Επέκταση: Διοργάνωση μουσικής εκδήλωσης ή δημιουργία δικού τους τραγουδιού με κοινωνικό ή οικολογικό θέμα.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----------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7. «Γαλλόφωνοι Εφευρέτες &amp; Τεχνολογίες για τη Βιώσιμη Ανάπτυξη» (Στόχος 9: Βιομηχανία, Καινοτομία &amp; Υποδομές &amp; Στόχος 7: Καθαρή Ενέργεια)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</a:t>
            </a:r>
            <a:r>
              <a:rPr kumimoji="0" lang="el-GR" sz="2000" i="0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Οι μαθητές ερευνούν γαλλόφωνους επιστήμονες και τις καινοτομίες τους που συνέβαλαν στη βιώσιμη ανάπτυξη.</a:t>
            </a:r>
            <a:endParaRPr kumimoji="0" lang="el-GR" sz="20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2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• Επέκταση: Κατασκευή απλών μοντέλων (π.χ. ηλιακός φούρνος, ανεμόμυλος).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----------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0"/>
            <a:ext cx="2268000" cy="97200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2" y="928670"/>
            <a:ext cx="8643998" cy="184665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1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1200" b="1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1. Μηδενική φτώχεια &amp; Μηδενική πείνα (Στόχοι 1 &amp; 2)</a:t>
            </a:r>
            <a:endParaRPr kumimoji="0" lang="el-G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l-GR" sz="1200" dirty="0" smtClean="0"/>
              <a:t> </a:t>
            </a: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42844" y="1000109"/>
            <a:ext cx="8715436" cy="57246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el-GR" sz="1600" b="1" i="0" u="none" strike="noStrike" cap="none" normalizeH="0" baseline="0" dirty="0" smtClean="0">
                <a:ln>
                  <a:noFill/>
                </a:ln>
                <a:solidFill>
                  <a:srgbClr val="1D2228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kumimoji="0" lang="el-GR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r>
              <a:rPr lang="el-G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Το σχολείο ως “παράθυρο στον κόσμο</a:t>
            </a:r>
            <a:r>
              <a:rPr lang="el-GR" sz="16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”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r>
              <a:rPr lang="el-GR" sz="16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Δράση: </a:t>
            </a:r>
            <a:r>
              <a:rPr lang="el-GR" sz="1600" b="1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“Ταξίδι στις γαλλόφωνες χώρες”</a:t>
            </a:r>
          </a:p>
          <a:p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Οι μαθητές/</a:t>
            </a:r>
            <a:r>
              <a:rPr lang="el-GR" sz="16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τριες</a:t>
            </a:r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αναλαμβάνουν να ερευνήσουν και να παρουσιάσουν γαλλόφωνες χώρες μέσα από πολιτιστικά στοιχεία (μουσική, τέχνη, φαγητό, ήθη και έθιμα).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Δημιουργούν έναν πολιτιστικό χάρτη με εικόνες και πληροφορίες για κάθε χώρα.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Συνεργάζονται με γαλλόφωνα σχολεία μέσω επιστολών, ζωγραφιών ή βίντεο.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✦ Σύνδεση με την ενεργό </a:t>
            </a:r>
            <a:r>
              <a:rPr lang="el-GR" sz="16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: Καλλιεργείται η πολιτισμική κατανόηση και η πολυγλωσσία, ενισχύοντας τη διαπολιτισμική επικοινωνία.</a:t>
            </a:r>
          </a:p>
          <a:p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l-GR" sz="16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r>
              <a:rPr lang="el-G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Η γλώσσα ως εργαλείο επικοινωνίας &amp; συνεργασίας</a:t>
            </a:r>
          </a:p>
          <a:p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16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Δράση: “</a:t>
            </a:r>
            <a:r>
              <a:rPr lang="el-GR" sz="1600" b="1" u="sng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Λέξεις χωρίς σύνορα”</a:t>
            </a:r>
          </a:p>
          <a:p>
            <a:endParaRPr lang="el-GR" sz="1600" u="sng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Τα παιδιά ανακαλύπτουν γαλλικές λέξεις που υπάρχουν στα ελληνικά και αντίστροφα.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• Δημιουργούν μια </a:t>
            </a:r>
            <a:r>
              <a:rPr lang="el-GR" sz="16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πολυγλωσσική</a:t>
            </a:r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αφίσα με καθημερινές λέξεις από διαφορετικές γλώσσες.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✦ Σύνδεση με την ενεργό </a:t>
            </a:r>
            <a:r>
              <a:rPr lang="el-GR" sz="16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: Η πολυγλωσσία προάγει τη γλωσσική ισότητα, την αλληλοκατανόηση και την ανοχή.</a:t>
            </a:r>
          </a:p>
          <a:p>
            <a:r>
              <a:rPr lang="el-GR" sz="16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r>
              <a:rPr lang="el-GR" sz="1400" dirty="0" smtClean="0"/>
              <a:t>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Γαλλοφωνία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0"/>
            <a:ext cx="2268000" cy="97200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2" y="928670"/>
            <a:ext cx="8643998" cy="17543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1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l-GR" sz="1200" dirty="0" smtClean="0"/>
              <a:t> </a:t>
            </a: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l-GR" sz="1200" dirty="0" smtClean="0">
              <a:solidFill>
                <a:srgbClr val="1D2228"/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200" b="0" i="0" u="none" strike="noStrike" cap="none" normalizeH="0" baseline="0" dirty="0" smtClean="0">
              <a:ln>
                <a:noFill/>
              </a:ln>
              <a:solidFill>
                <a:srgbClr val="1D2228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42844" y="928670"/>
            <a:ext cx="8786874" cy="57554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l-G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 Ανθρώπινα δικαιώματα &amp; Δημοκρατία</a:t>
            </a:r>
            <a:endParaRPr lang="fr-FR" sz="1600" b="1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b="1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Δράση: </a:t>
            </a:r>
            <a:r>
              <a:rPr lang="el-GR" sz="1600" b="1" u="sng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“Μιλάμε για τα δικαιώματά μας”</a:t>
            </a:r>
            <a:endParaRPr lang="fr-FR" sz="1600" b="1" u="sng" dirty="0" smtClean="0">
              <a:solidFill>
                <a:srgbClr val="1D2228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• Οι μαθητές διαβάζουν ιστορίες ή παραμύθια από γαλλόφωνες χώρες που σχετίζονται με την ισότητα, τη δικαιοσύνη και τα ανθρώπινα δικαιώματα.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• Δημιουργούν ένα θεατρικό δρώμενο ή </a:t>
            </a:r>
            <a:r>
              <a:rPr lang="el-GR" sz="1600" dirty="0" err="1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κόμικ</a:t>
            </a: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για τη σημασία της δημοκρατίας.</a:t>
            </a:r>
            <a:endParaRPr lang="fr-FR" sz="1600" dirty="0" smtClean="0">
              <a:solidFill>
                <a:srgbClr val="1D2228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✦ Σύνδεση με την ενεργό </a:t>
            </a:r>
            <a:r>
              <a:rPr lang="el-GR" sz="1600" dirty="0" err="1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 Οι μαθητές μαθαίνουν τη σημασία της συμμετοχής στα κοινά και του σεβασμού στη διαφορετικότητα.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⸻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4.</a:t>
            </a:r>
            <a:r>
              <a:rPr lang="el-GR" sz="16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l-GR" sz="16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Περιβάλλον &amp; Βιώσιμη Ανάπτυξη</a:t>
            </a:r>
            <a:endParaRPr lang="fr-FR" sz="1600" b="1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b="1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Δράση: “</a:t>
            </a:r>
            <a:r>
              <a:rPr lang="el-GR" sz="1600" b="1" u="sng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Γαλλόφωνες χώρες και το κλίμα”</a:t>
            </a:r>
            <a:endParaRPr lang="fr-FR" sz="1600" b="1" u="sng" dirty="0" smtClean="0">
              <a:solidFill>
                <a:srgbClr val="1D2228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• Οι μαθητές εξερευνούν πώς η κλιματική αλλαγή επηρεάζει γαλλόφωνες περιοχές, όπως τις νησιωτικές χώρες του Ειρηνικού.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• Οργανώνουν μια </a:t>
            </a:r>
            <a:r>
              <a:rPr lang="el-GR" sz="1600" dirty="0" err="1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δενδροφύτευση</a:t>
            </a: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ή δράση καθαρισμού εμπνευσμένη από περιβαλλοντικές πρωτοβουλίες της Γαλλοφωνίας.</a:t>
            </a:r>
            <a:endParaRPr lang="fr-FR" sz="1600" dirty="0" smtClean="0">
              <a:solidFill>
                <a:srgbClr val="1D2228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✦ Σύνδεση με την ενεργό </a:t>
            </a:r>
            <a:r>
              <a:rPr lang="el-GR" sz="1600" dirty="0" err="1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</a:t>
            </a: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 Οι μαθητές γίνονται υπεύθυνοι πολίτες, κατανοώντας τις παγκόσμιες περιβαλλοντικές προκλήσεις.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l-GR" sz="1600" dirty="0" smtClean="0">
                <a:solidFill>
                  <a:srgbClr val="1D2228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⸻</a:t>
            </a:r>
            <a:endParaRPr lang="el-GR" sz="16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285728"/>
            <a:ext cx="8072494" cy="10341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l-GR" dirty="0" smtClean="0"/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l-GR" sz="2400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Η Παγκόσμια Ημέρα </a:t>
            </a:r>
            <a:r>
              <a:rPr lang="el-GR" sz="24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Γαλλοφωνίας</a:t>
            </a:r>
            <a:r>
              <a:rPr lang="el-GR" sz="2400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l-GR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αποτελεί μια εξαιρετική ευκαιρία για το σχολείο να συνδεθεί με τον κόσμο, προβάλλοντας </a:t>
            </a:r>
            <a:r>
              <a:rPr lang="el-GR" sz="2400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τη γλωσσική και πολιτισμική ποικιλομορφία.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l-GR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l-GR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Μέσα από δράσεις </a:t>
            </a:r>
            <a:r>
              <a:rPr lang="el-GR" sz="2400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που αναδεικνύουν τον γαλλόφωνο πολιτισμό,</a:t>
            </a:r>
            <a:r>
              <a:rPr lang="el-GR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οι μαθητές και οι μαθήτριες ενθαρρύνονται να ανοιχτούν σε άλλες κουλτούρες, να αναπτύξουν διαπολιτισμική συνείδηση και να καλλιεργήσουν δεξιότητες ενεργού </a:t>
            </a:r>
            <a:r>
              <a:rPr lang="el-GR" sz="2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πολιτειότητας</a:t>
            </a:r>
            <a:r>
              <a:rPr lang="el-GR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όπως </a:t>
            </a:r>
            <a:r>
              <a:rPr lang="el-GR" sz="2400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ο σεβασμός στη διαφορετικότητα, η συνεργασία και η συμμετοχή σε κοινά</a:t>
            </a:r>
            <a:r>
              <a:rPr lang="el-GR" sz="2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l-GR" sz="2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l-GR" sz="2400" b="1" i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Έτσι, η γλωσσική εκπαίδευση ξεπερνά τα όρια της αίθουσας και μετατρέπεται σε δυναμικό εργαλείο κοινωνικής ευαισθητοποίησης και παγκόσμιας προοπτικής.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l-GR" sz="2400" b="1" i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l-GR" sz="2800" b="1" i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l-GR" sz="2800" b="1" i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endParaRPr lang="el-GR" sz="28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endParaRPr lang="el-GR" sz="2800" dirty="0" smtClean="0"/>
          </a:p>
          <a:p>
            <a:pPr algn="just"/>
            <a:endParaRPr lang="el-GR" sz="2000" dirty="0" smtClean="0"/>
          </a:p>
          <a:p>
            <a:r>
              <a:rPr lang="el-GR" sz="2000" dirty="0" smtClean="0"/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l-GR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l-GR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l-GR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l-GR" dirty="0" smtClean="0"/>
              <a:t>	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l-GR" sz="3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l-G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Τίτλος"/>
          <p:cNvSpPr>
            <a:spLocks noGrp="1"/>
          </p:cNvSpPr>
          <p:nvPr>
            <p:ph type="title"/>
          </p:nvPr>
        </p:nvSpPr>
        <p:spPr>
          <a:xfrm>
            <a:off x="142844" y="274638"/>
            <a:ext cx="864399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« Je m’éduque, donc j’agis</a:t>
            </a:r>
            <a:r>
              <a:rPr lang="el-G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!</a:t>
            </a:r>
            <a:r>
              <a:rPr lang="fr-FR" sz="53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 »  </a:t>
            </a:r>
            <a:endParaRPr lang="el-GR" sz="5300" b="1" dirty="0">
              <a:solidFill>
                <a:srgbClr val="C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" name="3 - Θέση περιεχομένου" descr="drapeau-pays-francophonie.jpg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1714480" y="1857364"/>
            <a:ext cx="5278498" cy="396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Προεξοχή">
  <a:themeElements>
    <a:clrScheme name="Προεξοχή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Προεξοχή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Προεξοχή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1167</TotalTime>
  <Words>773</Words>
  <Application>Microsoft Office PowerPoint</Application>
  <PresentationFormat>Προβολή στην οθόνη (4:3)</PresentationFormat>
  <Paragraphs>238</Paragraphs>
  <Slides>19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19</vt:i4>
      </vt:variant>
    </vt:vector>
  </HeadingPairs>
  <TitlesOfParts>
    <vt:vector size="20" baseType="lpstr">
      <vt:lpstr>Προεξοχή</vt:lpstr>
      <vt:lpstr>               ΠΑΓΚΟΣΜΙΑ ΗΜΕΡΑ ΓΑΛΛΟΦΩΝΙΑΣ ΚΑΙ ΕΝΕΡΓΟΣ ΠΟΛΙΤΕΙΟΤΗΤΑ  </vt:lpstr>
      <vt:lpstr> « Je m’éduque, donc j’agis! »  </vt:lpstr>
      <vt:lpstr>Διαφάνεια 3</vt:lpstr>
      <vt:lpstr>LA FRANCOPHONIE EN CHIFFRES</vt:lpstr>
      <vt:lpstr>Διαφάνεια 5</vt:lpstr>
      <vt:lpstr>Διαφάνεια 6</vt:lpstr>
      <vt:lpstr> Ισότητα, Αλληλοσυμπλήρωση, Αλληλεγγύη. </vt:lpstr>
      <vt:lpstr>ΑΞΙΕΣ ΠΟΥ ΠΡΕΣΒΕΥΕΙ Η ΓΑΛΛΟΦΩΝΙΑ - ΣΥΝΔΕΣΗ ΤΗΣ ΠΑΓΚΟΣΜΙΑΣ ΗΜΕΡΑΣ ΓΑΛΛΟΦΩΝΙΑΣ ΜΕ ΕΝΕΡΓΟ ΠΟΛΙΤΕΙΟΤΗΤΑ</vt:lpstr>
      <vt:lpstr>ΑΞΙΕΣ ΠΟΥ ΠΡΕΣΒΕΥΕΙ Η ΓΑΛΛΟΦΩΝΙΑ - ΣΥΝΔΕΣΗ ΤΗΣ ΠΑΓΚΟΣΜΙΑΣ ΗΜΕΡΑΣ ΓΑΛΛΟΦΩΝΙΑΣ ΜΕ ΕΝΕΡΓΟ ΠΟΛΙΤΕΙΟΤΗΤΑ</vt:lpstr>
      <vt:lpstr>ΑΞΙΕΣ ΠΟΥ ΠΡΕΣΒΕΥΕΙ Η ΓΑΛΛΟΦΩΝΙΑ ΣΤΟ ΠΛΑΙΣΙΟ ΤΩΝ 17 ΣΤΟΧΩΝ ΒΙΩΣΙΜΗΣ ΑΝΑΠΤΥΞΗΣ</vt:lpstr>
      <vt:lpstr>  ΑΞΙΕΣ ΠΟΥ ΠΡΕΣΒΕΥΕΙ Η ΓΑΛΛΟΦΩΝΙΑ ΣΤΟ ΠΛΑΙΣΙΟ ΤΩΝ 17 ΣΤΟΧΩΝ ΒΙΩΣΙΜΗΣ ΑΝΑΠΤΥΞΗΣ </vt:lpstr>
      <vt:lpstr>                  ΕΝΔΕΙΚΤΙΚΕΣ ΔΡΑΣΕΙΣ ΓΙΑ ΜΑΘΗΤΕΣ ΚΑΙ ΜΑΘΗΤΡΙΕΣ 8-14 ετών ΣΥΝΔΕΣΗ ΜΕ ΤΟΥΣ 17 ΣΤΟΧΟΥΣ ΒΙΩΣΙΜΗΣ ΑΝΑΠΤΥΞΗΣ   </vt:lpstr>
      <vt:lpstr>Διαφάνεια 13</vt:lpstr>
      <vt:lpstr>Διαφάνεια 14</vt:lpstr>
      <vt:lpstr>Διαφάνεια 15</vt:lpstr>
      <vt:lpstr>Διαφάνεια 16</vt:lpstr>
      <vt:lpstr>Διαφάνεια 17</vt:lpstr>
      <vt:lpstr>Διαφάνεια 18</vt:lpstr>
      <vt:lpstr> « Je m’éduque, donc j’agis! »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Αντωνία Κοκοτσάκη</dc:creator>
  <cp:lastModifiedBy>Αντωνία Κοκοτσάκη</cp:lastModifiedBy>
  <cp:revision>126</cp:revision>
  <dcterms:created xsi:type="dcterms:W3CDTF">2025-03-14T15:38:22Z</dcterms:created>
  <dcterms:modified xsi:type="dcterms:W3CDTF">2025-05-22T06:16:31Z</dcterms:modified>
</cp:coreProperties>
</file>